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11"/>
  </p:handoutMasterIdLst>
  <p:sldIdLst>
    <p:sldId id="451" r:id="rId3"/>
    <p:sldId id="454" r:id="rId4"/>
    <p:sldId id="455" r:id="rId6"/>
    <p:sldId id="456" r:id="rId7"/>
    <p:sldId id="457" r:id="rId8"/>
    <p:sldId id="458" r:id="rId9"/>
    <p:sldId id="453" r:id="rId10"/>
  </p:sldIdLst>
  <p:sldSz cx="9144000" cy="5143500" type="screen16x9"/>
  <p:notesSz cx="6858000" cy="91440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2460E"/>
    <a:srgbClr val="0099CC"/>
    <a:srgbClr val="FF3300"/>
    <a:srgbClr val="003F88"/>
    <a:srgbClr val="00FFFF"/>
    <a:srgbClr val="FFFFCC"/>
    <a:srgbClr val="CC6600"/>
    <a:srgbClr val="FF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94683" autoAdjust="0"/>
  </p:normalViewPr>
  <p:slideViewPr>
    <p:cSldViewPr showGuides="1">
      <p:cViewPr>
        <p:scale>
          <a:sx n="150" d="100"/>
          <a:sy n="150" d="100"/>
        </p:scale>
        <p:origin x="-504" y="60"/>
      </p:cViewPr>
      <p:guideLst>
        <p:guide orient="horz" pos="2156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4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2FC8946-0293-42B2-B49E-01E6EDC944A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841705-95FF-4EA4-8D69-2532FC95B94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D620BD1-4CB3-49D0-90C9-312C8AFCDBC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351BD4-C6D1-4274-9C9E-8AC4D49D43B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62753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D559C-1B11-437A-BE2D-D484EE43BC24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05ECE-543B-4DB8-8B0D-084B3CE5D838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32298-7C2B-4AFC-91B2-E18B14DE299C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9D72-6C40-4D11-8EA7-6BE347F2191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D25BF-9BEF-4876-BB5A-6C5953B6C34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A9335-449A-4DE1-8956-6204418522E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61925"/>
            <a:ext cx="5328592" cy="424904"/>
          </a:xfrm>
        </p:spPr>
        <p:txBody>
          <a:bodyPr/>
          <a:lstStyle>
            <a:lvl1pPr algn="l">
              <a:defRPr sz="3200" b="1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99" y="941933"/>
            <a:ext cx="8229600" cy="3669756"/>
          </a:xfrm>
        </p:spPr>
        <p:txBody>
          <a:bodyPr/>
          <a:lstStyle>
            <a:lvl1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 sz="2400" b="1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>
              <a:defRPr sz="2000" b="1" baseline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defRPr>
            </a:lvl2pPr>
            <a:lvl3pPr>
              <a:defRPr sz="18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reeform 3"/>
          <p:cNvSpPr/>
          <p:nvPr userDrawn="1"/>
        </p:nvSpPr>
        <p:spPr>
          <a:xfrm>
            <a:off x="5" y="242889"/>
            <a:ext cx="395532" cy="279400"/>
          </a:xfrm>
          <a:custGeom>
            <a:avLst/>
            <a:gdLst>
              <a:gd name="connsiteX0" fmla="*/ 0 w 563778"/>
              <a:gd name="connsiteY0" fmla="*/ 0 h 278612"/>
              <a:gd name="connsiteX1" fmla="*/ 0 w 563778"/>
              <a:gd name="connsiteY1" fmla="*/ 278612 h 278612"/>
              <a:gd name="connsiteX2" fmla="*/ 508038 w 563778"/>
              <a:gd name="connsiteY2" fmla="*/ 278612 h 278612"/>
              <a:gd name="connsiteX3" fmla="*/ 563778 w 563778"/>
              <a:gd name="connsiteY3" fmla="*/ 0 h 278612"/>
              <a:gd name="connsiteX4" fmla="*/ 0 w 563778"/>
              <a:gd name="connsiteY4" fmla="*/ 0 h 27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778" h="278612">
                <a:moveTo>
                  <a:pt x="0" y="0"/>
                </a:moveTo>
                <a:lnTo>
                  <a:pt x="0" y="278612"/>
                </a:lnTo>
                <a:lnTo>
                  <a:pt x="508038" y="278612"/>
                </a:lnTo>
                <a:lnTo>
                  <a:pt x="563778" y="0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Freeform 3"/>
          <p:cNvSpPr/>
          <p:nvPr userDrawn="1"/>
        </p:nvSpPr>
        <p:spPr>
          <a:xfrm>
            <a:off x="-14288" y="742953"/>
            <a:ext cx="8064000" cy="28575"/>
          </a:xfrm>
          <a:custGeom>
            <a:avLst/>
            <a:gdLst>
              <a:gd name="connsiteX0" fmla="*/ 14287 w 8224446"/>
              <a:gd name="connsiteY0" fmla="*/ 14287 h 28575"/>
              <a:gd name="connsiteX1" fmla="*/ 8210158 w 8224446"/>
              <a:gd name="connsiteY1" fmla="*/ 14287 h 28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24446" h="28575">
                <a:moveTo>
                  <a:pt x="14287" y="14287"/>
                </a:moveTo>
                <a:lnTo>
                  <a:pt x="8210158" y="14287"/>
                </a:lnTo>
              </a:path>
            </a:pathLst>
          </a:custGeom>
          <a:ln w="254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Freeform 3"/>
          <p:cNvSpPr/>
          <p:nvPr userDrawn="1"/>
        </p:nvSpPr>
        <p:spPr>
          <a:xfrm>
            <a:off x="-14288" y="4803998"/>
            <a:ext cx="9172576" cy="57150"/>
          </a:xfrm>
          <a:custGeom>
            <a:avLst/>
            <a:gdLst>
              <a:gd name="connsiteX0" fmla="*/ 14287 w 9172575"/>
              <a:gd name="connsiteY0" fmla="*/ 14287 h 57150"/>
              <a:gd name="connsiteX1" fmla="*/ 9158287 w 91725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72575" h="57150">
                <a:moveTo>
                  <a:pt x="14287" y="14287"/>
                </a:moveTo>
                <a:lnTo>
                  <a:pt x="9158287" y="14287"/>
                </a:lnTo>
              </a:path>
            </a:pathLst>
          </a:custGeom>
          <a:ln w="254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Freeform 3"/>
          <p:cNvSpPr/>
          <p:nvPr userDrawn="1"/>
        </p:nvSpPr>
        <p:spPr>
          <a:xfrm>
            <a:off x="8712205" y="4873625"/>
            <a:ext cx="271463" cy="217488"/>
          </a:xfrm>
          <a:custGeom>
            <a:avLst/>
            <a:gdLst>
              <a:gd name="connsiteX0" fmla="*/ 0 w 271119"/>
              <a:gd name="connsiteY0" fmla="*/ 0 h 218605"/>
              <a:gd name="connsiteX1" fmla="*/ 271119 w 271119"/>
              <a:gd name="connsiteY1" fmla="*/ 0 h 218605"/>
              <a:gd name="connsiteX2" fmla="*/ 245008 w 271119"/>
              <a:gd name="connsiteY2" fmla="*/ 218604 h 218605"/>
              <a:gd name="connsiteX3" fmla="*/ 0 w 271119"/>
              <a:gd name="connsiteY3" fmla="*/ 218604 h 218605"/>
              <a:gd name="connsiteX4" fmla="*/ 0 w 271119"/>
              <a:gd name="connsiteY4" fmla="*/ 0 h 218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119" h="218605">
                <a:moveTo>
                  <a:pt x="0" y="0"/>
                </a:moveTo>
                <a:lnTo>
                  <a:pt x="271119" y="0"/>
                </a:lnTo>
                <a:lnTo>
                  <a:pt x="245008" y="218604"/>
                </a:lnTo>
                <a:lnTo>
                  <a:pt x="0" y="218604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348208" y="4637164"/>
            <a:ext cx="2133600" cy="365125"/>
          </a:xfrm>
        </p:spPr>
        <p:txBody>
          <a:bodyPr/>
          <a:lstStyle/>
          <a:p>
            <a:pPr>
              <a:defRPr/>
            </a:pPr>
            <a:fld id="{4C8A33CC-EAA8-4931-A601-80A2BE6E50BF}" type="datetime1">
              <a:rPr lang="en-US" altLang="zh-CN" smtClean="0"/>
            </a:fld>
            <a:endParaRPr 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3015208" y="4637164"/>
            <a:ext cx="28956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532440" y="4793878"/>
            <a:ext cx="625848" cy="370161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86122"/>
            <a:ext cx="1979965" cy="59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476BA-AE38-440D-A4CC-7BEDA4E6D3B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4565-743C-4A9C-8E5E-5B741774C6E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DB2FC-B7D6-46D8-B6F5-8337B21DBAF0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6CC79-7845-4D64-9F0F-BCE8D985B86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51349-5446-4772-B7FB-A3BB0C3A018B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B64CB-6C95-41CF-9EED-D51E121EBB8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53F1-49C5-4906-A1AE-FF561A700A42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DECD6-AC95-4A60-8A9E-1DCD81F264D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4CC27-76B7-47F3-A4F3-2FB551AD1E92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C5E75-9A94-4A11-AC0A-AC01D368808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2CB59-D719-44A5-A5FE-047FC10EA8C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C32A0-A13B-4685-A189-476FE70BC62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55A0-C36B-4CF1-8772-C0464499292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3EC70-EED6-453A-B3A8-12142123485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2987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208" y="47367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B25C543-48FB-48CA-A48C-6F0C062BB93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208" y="473670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208" y="47367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FC519BF-D7AC-4090-9FBE-DF272A4BD2A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e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vmlDrawing" Target="../drawings/vmlDrawing1.v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GIF"/><Relationship Id="rId5" Type="http://schemas.openxmlformats.org/officeDocument/2006/relationships/image" Target="../media/image5.png"/><Relationship Id="rId4" Type="http://schemas.openxmlformats.org/officeDocument/2006/relationships/image" Target="../media/image32.jpeg"/><Relationship Id="rId3" Type="http://schemas.openxmlformats.org/officeDocument/2006/relationships/tags" Target="../tags/tag3.xml"/><Relationship Id="rId2" Type="http://schemas.openxmlformats.org/officeDocument/2006/relationships/image" Target="../media/image31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780155" y="897573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本课程内容主要包括以下四个部分：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1、工业电机系统的应用介绍；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2、新能源车用电机控制软硬件设计分析及</a:t>
            </a:r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实践；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3、</a:t>
            </a:r>
            <a:r>
              <a:rPr lang="zh-CN" altLang="en-US" sz="1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分布式驱动控制半实物仿真系统应用介绍及实践；</a:t>
            </a:r>
            <a:r>
              <a:rPr lang="zh-CN" altLang="en-US" sz="1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无线充电实践</a:t>
            </a:r>
            <a:endParaRPr lang="zh-CN" altLang="en-US" sz="10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4、</a:t>
            </a:r>
            <a:r>
              <a:rPr lang="zh-CN" altLang="en-US" sz="1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新能源汽车底盘传动系统实践。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zh-CN" altLang="en-US" sz="1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底盘传动实践</a:t>
            </a:r>
            <a:endParaRPr lang="zh-CN" sz="1200" b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304800"/>
            <a:r>
              <a:rPr lang="en-US" altLang="zh-CN" sz="1200" b="0">
                <a:ea typeface="宋体" panose="02010600030101010101" pitchFamily="2" charset="-122"/>
              </a:rPr>
              <a:t>       </a:t>
            </a:r>
            <a:endParaRPr lang="en-US" altLang="zh-CN" sz="1200" b="0">
              <a:ea typeface="宋体" panose="02010600030101010101" pitchFamily="2" charset="-122"/>
            </a:endParaRPr>
          </a:p>
          <a:p>
            <a:pPr marL="0" indent="304800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6" descr="C:/Users/mdzx-vl/AppData/Local/Temp/picturecompress_20220323171535/output_1.jpgoutput_1"/>
          <p:cNvPicPr/>
          <p:nvPr/>
        </p:nvPicPr>
        <p:blipFill>
          <a:blip r:embed="rId1"/>
          <a:stretch>
            <a:fillRect/>
          </a:stretch>
        </p:blipFill>
        <p:spPr>
          <a:xfrm>
            <a:off x="179705" y="897890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81635" y="1797685"/>
            <a:ext cx="17519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新能源车主驱动应用</a:t>
            </a:r>
            <a:endParaRPr lang="zh-CN" altLang="en-US" sz="1000" b="1">
              <a:ea typeface="宋体" panose="02010600030101010101" pitchFamily="2" charset="-122"/>
            </a:endParaRPr>
          </a:p>
        </p:txBody>
      </p:sp>
      <p:pic>
        <p:nvPicPr>
          <p:cNvPr id="5" name="图片 -2147482581"/>
          <p:cNvPicPr/>
          <p:nvPr/>
        </p:nvPicPr>
        <p:blipFill>
          <a:blip r:embed="rId2"/>
          <a:stretch>
            <a:fillRect/>
          </a:stretch>
        </p:blipFill>
        <p:spPr>
          <a:xfrm>
            <a:off x="188913" y="2121535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05765" y="3048635"/>
            <a:ext cx="13500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单轮毂电机应用</a:t>
            </a:r>
            <a:endParaRPr lang="zh-CN" altLang="en-US" sz="1000"/>
          </a:p>
        </p:txBody>
      </p:sp>
      <p:pic>
        <p:nvPicPr>
          <p:cNvPr id="6" name="图片 -2147482579" descr="C:/Users/mdzx-vl/AppData/Local/Temp/picturecompress_20220323172400/output_1.jpgoutput_1"/>
          <p:cNvPicPr/>
          <p:nvPr/>
        </p:nvPicPr>
        <p:blipFill>
          <a:blip r:embed="rId3"/>
          <a:stretch>
            <a:fillRect/>
          </a:stretch>
        </p:blipFill>
        <p:spPr>
          <a:xfrm>
            <a:off x="179705" y="3321685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332105" y="4274185"/>
            <a:ext cx="149669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四驱轮边电机应用</a:t>
            </a:r>
            <a:endParaRPr lang="zh-CN" altLang="en-US" sz="1000"/>
          </a:p>
        </p:txBody>
      </p:sp>
      <p:pic>
        <p:nvPicPr>
          <p:cNvPr id="8" name="图片 -2147482543"/>
          <p:cNvPicPr/>
          <p:nvPr/>
        </p:nvPicPr>
        <p:blipFill>
          <a:blip r:embed="rId4"/>
          <a:stretch>
            <a:fillRect/>
          </a:stretch>
        </p:blipFill>
        <p:spPr>
          <a:xfrm>
            <a:off x="1893888" y="897890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2160905" y="1797685"/>
            <a:ext cx="151892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分布式驱动应用</a:t>
            </a:r>
            <a:endParaRPr lang="zh-CN" altLang="en-US" sz="1000"/>
          </a:p>
        </p:txBody>
      </p:sp>
      <p:pic>
        <p:nvPicPr>
          <p:cNvPr id="9" name="图片 -2147482548" descr="C:/Users/mdzx-vl/AppData/Local/Temp/picturecompress_20220323170953/output_1.jpgoutput_1"/>
          <p:cNvPicPr/>
          <p:nvPr/>
        </p:nvPicPr>
        <p:blipFill>
          <a:blip r:embed="rId5"/>
          <a:stretch>
            <a:fillRect/>
          </a:stretch>
        </p:blipFill>
        <p:spPr>
          <a:xfrm>
            <a:off x="1893888" y="2117408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2133600" y="3029585"/>
            <a:ext cx="171704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车用电机测试系统</a:t>
            </a:r>
            <a:endParaRPr lang="zh-CN" altLang="en-US" sz="1000" b="1">
              <a:ea typeface="宋体" panose="02010600030101010101" pitchFamily="2" charset="-122"/>
            </a:endParaRPr>
          </a:p>
        </p:txBody>
      </p:sp>
      <p:pic>
        <p:nvPicPr>
          <p:cNvPr id="10" name="图片 -2147482549" descr="DSC06791"/>
          <p:cNvPicPr/>
          <p:nvPr/>
        </p:nvPicPr>
        <p:blipFill>
          <a:blip r:embed="rId6"/>
          <a:stretch>
            <a:fillRect/>
          </a:stretch>
        </p:blipFill>
        <p:spPr>
          <a:xfrm>
            <a:off x="1893888" y="3337243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1197610" y="4261485"/>
            <a:ext cx="2324100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914400"/>
            <a:r>
              <a:rPr lang="zh-CN" sz="1000" b="1">
                <a:ea typeface="宋体" panose="02010600030101010101" pitchFamily="2" charset="-122"/>
              </a:rPr>
              <a:t>汽车底盘传动实践</a:t>
            </a:r>
            <a:r>
              <a:rPr lang="en-US" sz="105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4140200" y="2643505"/>
            <a:ext cx="3961765" cy="1793875"/>
          </a:xfrm>
        </p:spPr>
        <p:txBody>
          <a:bodyPr/>
          <a:p>
            <a:pPr marL="0" indent="0">
              <a:buNone/>
            </a:pPr>
            <a:r>
              <a:rPr lang="en-US" altLang="zh-CN" sz="1000" dirty="0">
                <a:solidFill>
                  <a:schemeClr val="tx2"/>
                </a:solidFill>
                <a:sym typeface="+mn-ea"/>
              </a:rPr>
              <a:t>    </a:t>
            </a:r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课程通过介绍工业电机应用情况以及动手实践</a:t>
            </a:r>
            <a:endParaRPr lang="zh-CN" altLang="en-US" sz="1000" dirty="0">
              <a:solidFill>
                <a:schemeClr val="tx2"/>
              </a:solidFill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培养学生系统性的认识工业电机驱动的类别及控制原理；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学习新能源汽车中的电机控制系统硬件组成和功能，FOC矢量控制技术，进行电机驱动调试；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strike="sngStrike" dirty="0">
                <a:solidFill>
                  <a:schemeClr val="tx2"/>
                </a:solidFill>
                <a:sym typeface="+mn-ea"/>
              </a:rPr>
              <a:t>分布式驱动半实物仿真系统学习，结合四驱新能源综合测试系统台架整车底盘测试实验，让学生对分布式驱动控制基本原理和实现方式有个大体的了解</a:t>
            </a:r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；</a:t>
            </a:r>
            <a:r>
              <a:rPr lang="en-US" altLang="zh-CN" sz="1000" dirty="0">
                <a:solidFill>
                  <a:schemeClr val="tx2"/>
                </a:solidFill>
                <a:sym typeface="+mn-ea"/>
              </a:rPr>
              <a:t>  </a:t>
            </a:r>
            <a:r>
              <a:rPr lang="zh-CN" altLang="en-US" sz="1000" dirty="0">
                <a:solidFill>
                  <a:srgbClr val="0000FF"/>
                </a:solidFill>
                <a:sym typeface="+mn-ea"/>
              </a:rPr>
              <a:t>无线充电技术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通过理论和实践的学习，可以让学生对新能源汽车电机系统原理、构造及其控制有一个较全面、系统的认知，掌握一定的工业电机系统应用开发的能力。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en-US" altLang="zh-CN" sz="1000" b="0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1413510" y="4538345"/>
            <a:ext cx="149669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sz="1000" b="1"/>
              <a:t>实践环节系统组成</a:t>
            </a:r>
            <a:endParaRPr lang="zh-CN" altLang="en-US" sz="1000" b="1"/>
          </a:p>
        </p:txBody>
      </p:sp>
      <p:graphicFrame>
        <p:nvGraphicFramePr>
          <p:cNvPr id="25" name="对象 24"/>
          <p:cNvGraphicFramePr/>
          <p:nvPr/>
        </p:nvGraphicFramePr>
        <p:xfrm>
          <a:off x="3564255" y="1707515"/>
          <a:ext cx="5393055" cy="103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7" imgW="10045700" imgH="1854200" progId="Visio.Drawing.15">
                  <p:embed/>
                </p:oleObj>
              </mc:Choice>
              <mc:Fallback>
                <p:oleObj name="" r:id="rId7" imgW="10045700" imgH="1854200" progId="Visio.Drawing.15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4255" y="1707515"/>
                        <a:ext cx="5393055" cy="103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771525"/>
            <a:ext cx="6979920" cy="40246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60515" y="3723640"/>
            <a:ext cx="21983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zh-CN" sz="1800" b="1">
                <a:latin typeface="仿宋" panose="02010609060101010101" pitchFamily="49" charset="-122"/>
                <a:ea typeface="仿宋" panose="02010609060101010101" pitchFamily="49" charset="-122"/>
              </a:rPr>
              <a:t>认知课程内容框架</a:t>
            </a:r>
            <a:endParaRPr lang="zh-CN" altLang="zh-CN" sz="1800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827405" y="788035"/>
            <a:ext cx="2536825" cy="3794125"/>
          </a:xfrm>
        </p:spPr>
        <p:txBody>
          <a:bodyPr/>
          <a:p>
            <a:pPr marL="0" indent="0" algn="l">
              <a:buSzTx/>
              <a:buNone/>
            </a:pPr>
            <a:r>
              <a:rPr 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  <a:sym typeface="+mn-ea"/>
              </a:rPr>
              <a:t>一、电机数学模型及仿真</a:t>
            </a:r>
            <a:endParaRPr lang="zh-CN" altLang="en-US" sz="1400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、电机控制原理及软硬件</a:t>
            </a:r>
            <a:endParaRPr lang="zh-CN" altLang="en-US" sz="1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电机类别、结构、应用场合</a:t>
            </a:r>
            <a:endParaRPr lang="en-US" altLang="zh-CN" sz="1000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按照电机结构、应用场合了解不同种类电机的性能。</a:t>
            </a:r>
            <a:endParaRPr lang="zh-CN" altLang="en-US" sz="1000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数学模型的建立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solidFill>
                  <a:schemeClr val="tx2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10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park、clark变换;三相、静止、旋转坐标系；等效直流电动机模型。</a:t>
            </a:r>
            <a:endParaRPr lang="zh-CN" altLang="en-US" sz="1000" dirty="0">
              <a:solidFill>
                <a:schemeClr val="tx2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典型电机控制硬件原理图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solidFill>
                  <a:schemeClr val="tx2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0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0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根据硬件原理图熟悉各个模块的实现方式和功能，了解器件的选型。</a:t>
            </a:r>
            <a:endParaRPr lang="zh-CN" altLang="en-US" sz="1000" dirty="0">
              <a:solidFill>
                <a:schemeClr val="tx2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2"/>
                </a:solidFill>
              </a:rPr>
              <a:t>DSP</a:t>
            </a:r>
            <a:r>
              <a:rPr lang="zh-CN" altLang="en-US" sz="1200" dirty="0">
                <a:solidFill>
                  <a:schemeClr val="tx2"/>
                </a:solidFill>
              </a:rPr>
              <a:t>电机控制系统硬件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solidFill>
                  <a:schemeClr val="tx2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10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对照原理图，熟悉硬件，以及外设的配置和连接。</a:t>
            </a:r>
            <a:endParaRPr lang="zh-CN" altLang="en-US" sz="1000" dirty="0">
              <a:solidFill>
                <a:schemeClr val="tx2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0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0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000" dirty="0">
              <a:solidFill>
                <a:schemeClr val="tx2"/>
              </a:solidFill>
            </a:endParaRPr>
          </a:p>
        </p:txBody>
      </p:sp>
      <p:pic>
        <p:nvPicPr>
          <p:cNvPr id="19" name="图片 18" descr="说明: hebei-2-wind6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10" y="847725"/>
            <a:ext cx="863600" cy="71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Figure 5 (b) sta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370" y="828675"/>
            <a:ext cx="810260" cy="78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 descr="Figure 5 (a) rotor"/>
          <p:cNvPicPr>
            <a:picLocks noChangeAspect="1" noChangeArrowheads="1"/>
          </p:cNvPicPr>
          <p:nvPr/>
        </p:nvPicPr>
        <p:blipFill>
          <a:blip r:embed="rId4" cstate="print"/>
          <a:srcRect l="2383" t="3094" r="6454" b="2852"/>
          <a:stretch>
            <a:fillRect/>
          </a:stretch>
        </p:blipFill>
        <p:spPr bwMode="auto">
          <a:xfrm>
            <a:off x="5492750" y="843915"/>
            <a:ext cx="75628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7740650" y="915670"/>
            <a:ext cx="152971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514350" indent="-514350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电机结构设计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电机定转子实物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	          </a:t>
            </a:r>
            <a:endParaRPr lang="fr-FR" altLang="zh-CN" sz="2000" b="1" dirty="0">
              <a:solidFill>
                <a:schemeClr val="accent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8" name="图片 7" descr="图片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1745615"/>
            <a:ext cx="2245995" cy="909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110" y="1574800"/>
            <a:ext cx="1930400" cy="1280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24788" y="2014855"/>
            <a:ext cx="112712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三相交流电机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等效数学模</a:t>
            </a:r>
            <a:r>
              <a:rPr lang="zh-CN" altLang="en-US" sz="14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型</a:t>
            </a:r>
            <a:endParaRPr lang="zh-CN" altLang="en-US" sz="1400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076190" y="1127760"/>
            <a:ext cx="215900" cy="75565"/>
          </a:xfrm>
          <a:prstGeom prst="rightArrow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8316595" y="1437005"/>
            <a:ext cx="144145" cy="503555"/>
          </a:xfrm>
          <a:prstGeom prst="downArrow">
            <a:avLst/>
          </a:prstGeom>
          <a:solidFill>
            <a:schemeClr val="bg1"/>
          </a:solidFill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/>
          <p:nvPr/>
        </p:nvPicPr>
        <p:blipFill rotWithShape="1">
          <a:blip r:embed="rId7" cstate="print"/>
          <a:srcRect l="1260" t="7350" b="5300"/>
          <a:stretch>
            <a:fillRect/>
          </a:stretch>
        </p:blipFill>
        <p:spPr>
          <a:xfrm>
            <a:off x="4860290" y="3939540"/>
            <a:ext cx="1360805" cy="774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2" descr="C:\Users\yjq\Desktop\驱动器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0110" y="3922395"/>
            <a:ext cx="1407160" cy="808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图片 21"/>
          <p:cNvPicPr/>
          <p:nvPr/>
        </p:nvPicPr>
        <p:blipFill rotWithShape="1">
          <a:blip r:embed="rId9" cstate="print"/>
          <a:srcRect l="21282" t="3173" r="18343" b="9907"/>
          <a:stretch>
            <a:fillRect/>
          </a:stretch>
        </p:blipFill>
        <p:spPr>
          <a:xfrm rot="16200000">
            <a:off x="6675120" y="3543935"/>
            <a:ext cx="748665" cy="1590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文本框 22"/>
          <p:cNvSpPr txBox="1"/>
          <p:nvPr/>
        </p:nvSpPr>
        <p:spPr>
          <a:xfrm>
            <a:off x="7957503" y="4093845"/>
            <a:ext cx="948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交流电机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控制器硬件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8316595" y="2499360"/>
            <a:ext cx="144145" cy="503555"/>
          </a:xfrm>
          <a:prstGeom prst="downArrow">
            <a:avLst/>
          </a:prstGeom>
          <a:solidFill>
            <a:schemeClr val="bg1"/>
          </a:solidFill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-21474825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935" y="2961640"/>
            <a:ext cx="1301115" cy="85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0" name="图片 189" descr="图片问问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8410" y="2893695"/>
            <a:ext cx="1313180" cy="98933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429250" y="3363595"/>
            <a:ext cx="215900" cy="75565"/>
          </a:xfrm>
          <a:prstGeom prst="rightArrow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880986" y="3147695"/>
            <a:ext cx="110109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控制器硬件图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8342630" y="3506470"/>
            <a:ext cx="144145" cy="503555"/>
          </a:xfrm>
          <a:prstGeom prst="downArrow">
            <a:avLst/>
          </a:prstGeom>
          <a:solidFill>
            <a:schemeClr val="bg1"/>
          </a:solidFill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755650" y="987425"/>
            <a:ext cx="2536825" cy="3298825"/>
          </a:xfrm>
        </p:spPr>
        <p:txBody>
          <a:bodyPr/>
          <a:p>
            <a:pPr marL="0" indent="0" algn="l">
              <a:buSzTx/>
              <a:buNone/>
            </a:pPr>
            <a:r>
              <a:rPr 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  <a:sym typeface="+mn-ea"/>
              </a:rPr>
              <a:t>一、电机数学模型及仿真</a:t>
            </a:r>
            <a:endParaRPr 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0" indent="0" algn="l">
              <a:buSzTx/>
              <a:buNone/>
            </a:pPr>
            <a:endParaRPr lang="zh-CN" altLang="en-US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simulink</a:t>
            </a:r>
            <a:r>
              <a:rPr lang="zh-CN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仿真</a:t>
            </a:r>
            <a:endParaRPr lang="zh-CN" altLang="en-US" sz="1400" dirty="0">
              <a:solidFill>
                <a:schemeClr val="tx1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永磁同步电机仿真系统</a:t>
            </a:r>
            <a:endParaRPr lang="zh-CN" altLang="en-US" sz="1200" dirty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</a:t>
            </a:r>
            <a:r>
              <a:rPr lang="en-US" altLang="zh-CN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熟悉simulink仿真的搭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建。搭建电流环、速度环控制仿真模块</a:t>
            </a:r>
            <a:r>
              <a:rPr lang="zh-CN" altLang="en-US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，svpwm产生模块、</a:t>
            </a:r>
            <a:r>
              <a:rPr lang="zh-CN" altLang="en-US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park、clark变换。</a:t>
            </a:r>
            <a:endParaRPr lang="zh-CN" altLang="en-US" sz="1200" dirty="0">
              <a:solidFill>
                <a:schemeClr val="tx2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仿真系统各模块调试</a:t>
            </a:r>
            <a:endParaRPr lang="zh-CN" altLang="en-US" sz="1200" dirty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仿真给定和反馈模块调整，电流环、速度环控制模块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PI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参数的调节。</a:t>
            </a:r>
            <a:endParaRPr lang="zh-CN" altLang="en-US" sz="1000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空满载等工况运行波形分析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电机各工况下电压、电流、速度等波形的查看和分析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。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graphicFrame>
        <p:nvGraphicFramePr>
          <p:cNvPr id="2" name="对象 -2147482539"/>
          <p:cNvGraphicFramePr>
            <a:graphicFrameLocks noChangeAspect="1"/>
          </p:cNvGraphicFramePr>
          <p:nvPr/>
        </p:nvGraphicFramePr>
        <p:xfrm>
          <a:off x="3491865" y="843280"/>
          <a:ext cx="266954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503545" imgH="3773170" progId="Visio.Drawing.15">
                  <p:embed/>
                </p:oleObj>
              </mc:Choice>
              <mc:Fallback>
                <p:oleObj name="" r:id="rId1" imgW="5503545" imgH="377317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1865" y="843280"/>
                        <a:ext cx="266954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05" y="1707515"/>
            <a:ext cx="1301115" cy="2420620"/>
          </a:xfrm>
          <a:prstGeom prst="rect">
            <a:avLst/>
          </a:pr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05" y="1707515"/>
            <a:ext cx="1319530" cy="2414905"/>
          </a:xfrm>
          <a:prstGeom prst="rect">
            <a:avLst/>
          </a:prstGeom>
        </p:spPr>
      </p:pic>
      <p:graphicFrame>
        <p:nvGraphicFramePr>
          <p:cNvPr id="3" name="对象 -2147482547"/>
          <p:cNvGraphicFramePr>
            <a:graphicFrameLocks noChangeAspect="1"/>
          </p:cNvGraphicFramePr>
          <p:nvPr/>
        </p:nvGraphicFramePr>
        <p:xfrm>
          <a:off x="3779520" y="2787650"/>
          <a:ext cx="2094865" cy="198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868670" imgH="5590540" progId="Visio.Drawing.15">
                  <p:embed/>
                </p:oleObj>
              </mc:Choice>
              <mc:Fallback>
                <p:oleObj name="" r:id="rId5" imgW="5868670" imgH="5590540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520" y="2787650"/>
                        <a:ext cx="2094865" cy="1986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347210" y="2396490"/>
            <a:ext cx="105600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simulink仿真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0560" y="4227830"/>
            <a:ext cx="110109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波形对比分析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6415" y="1275080"/>
            <a:ext cx="110109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仿真模块调试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755650" y="987425"/>
            <a:ext cx="2813050" cy="3740785"/>
          </a:xfrm>
        </p:spPr>
        <p:txBody>
          <a:bodyPr/>
          <a:p>
            <a:pPr marL="0" indent="0" algn="l">
              <a:buSzTx/>
              <a:buNone/>
            </a:pPr>
            <a:r>
              <a:rPr 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  <a:sym typeface="+mn-ea"/>
              </a:rPr>
              <a:t>二、电机控制及实践</a:t>
            </a:r>
            <a:endParaRPr 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0" indent="0" algn="l">
              <a:buSzTx/>
              <a:buNone/>
            </a:pPr>
            <a:endParaRPr lang="zh-CN" altLang="en-US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FOC</a:t>
            </a:r>
            <a:r>
              <a:rPr lang="zh-CN" altLang="en-US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电机控制系统实践</a:t>
            </a:r>
            <a:endParaRPr lang="zh-CN" altLang="en-US" sz="1400" dirty="0">
              <a:solidFill>
                <a:schemeClr val="tx1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电机控制系统整体认识</a:t>
            </a:r>
            <a:endParaRPr lang="zh-CN" altLang="en-US" sz="1200" dirty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</a:t>
            </a:r>
            <a:r>
              <a:rPr lang="en-US" altLang="zh-CN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驱动电机和负载电机硬件连接方式、工作方式；驱动电机工作在转速模式，负载电机工作在转矩模式。</a:t>
            </a: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主驱动电机硬件系统</a:t>
            </a:r>
            <a:endParaRPr lang="zh-CN" altLang="en-US" sz="1200" dirty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主驱动电机硬件系统：控制板、功率板组成电机控制器，控制对象是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PMSM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电机。</a:t>
            </a: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负载电机硬件系统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负载电机提供加载量，由变频器实现负载的精准控制，转矩转速传感器实时监测电机转矩和转速。</a:t>
            </a:r>
            <a:endParaRPr lang="zh-CN" altLang="en-US" sz="1000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实验步骤讲解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实验安全事宜，与操作规范的讲述。</a:t>
            </a:r>
            <a:endParaRPr lang="zh-CN" sz="1000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实验波形查看</a:t>
            </a:r>
            <a:endParaRPr lang="zh-CN" altLang="en-US" sz="12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rPr>
              <a:t>万用表、示波器的使用以及如何正确测试实验波形。</a:t>
            </a:r>
            <a:endParaRPr lang="zh-CN" altLang="en-US" sz="1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44895" y="2938145"/>
            <a:ext cx="14071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负载电机硬件系统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96505" y="2932430"/>
            <a:ext cx="156019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主驱动电机硬件系统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-2147482539" descr="7a9922729caf73b65217ec3fe4190d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8260" y="1166495"/>
            <a:ext cx="1311275" cy="175069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3" name="图片 -2147482542" descr="3a1fc47e654ea413082890c279bb0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95" y="1174115"/>
            <a:ext cx="1280795" cy="170942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064250" y="843280"/>
            <a:ext cx="3101975" cy="252222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04025" y="843915"/>
            <a:ext cx="171323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电机控制系统整体认识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8" name="矩形 10"/>
          <p:cNvSpPr>
            <a:spLocks noChangeArrowheads="1"/>
          </p:cNvSpPr>
          <p:nvPr/>
        </p:nvSpPr>
        <p:spPr bwMode="auto">
          <a:xfrm>
            <a:off x="6207760" y="3903980"/>
            <a:ext cx="283845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14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整体系统的认知、仪器的使用</a:t>
            </a:r>
            <a:endParaRPr lang="zh-CN" altLang="zh-CN" sz="14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850005" y="1007110"/>
            <a:ext cx="2012950" cy="220091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762375" y="3289935"/>
            <a:ext cx="2252345" cy="150368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3633470" y="843280"/>
            <a:ext cx="2366010" cy="381508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755650" y="987425"/>
            <a:ext cx="2813050" cy="3740785"/>
          </a:xfrm>
        </p:spPr>
        <p:txBody>
          <a:bodyPr/>
          <a:p>
            <a:pPr marL="0" indent="0" algn="l">
              <a:buSzTx/>
              <a:buNone/>
            </a:pPr>
            <a:r>
              <a:rPr 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  <a:sym typeface="+mn-ea"/>
              </a:rPr>
              <a:t>二、电机控制及实践</a:t>
            </a:r>
            <a:endParaRPr 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0" indent="0" algn="l">
              <a:buSzTx/>
              <a:buNone/>
            </a:pPr>
            <a:endParaRPr lang="zh-CN" altLang="en-US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、电机控制程序讲解和调试</a:t>
            </a:r>
            <a:endParaRPr lang="zh-CN" altLang="en-US" sz="1400" dirty="0">
              <a:solidFill>
                <a:schemeClr val="tx1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控制程序整体框架、原理讲解 </a:t>
            </a: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</a:t>
            </a:r>
            <a:r>
              <a:rPr lang="en-US" altLang="zh-CN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1000" dirty="0"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主函数、参数初始化、寄存器配置、中断设置等。</a:t>
            </a:r>
            <a:endParaRPr lang="zh-CN" altLang="en-US" sz="1000" dirty="0"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  <a:sym typeface="+mn-ea"/>
              </a:rPr>
              <a:t>采样、转速环和电流环程序讲解</a:t>
            </a:r>
            <a:endParaRPr lang="zh-CN" altLang="en-US" sz="1200" dirty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采样实验方式，采样值的处理，双闭环的中断优先级及中断时间设置等。</a:t>
            </a: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2"/>
                </a:solidFill>
              </a:rPr>
              <a:t>程序调试</a:t>
            </a: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endParaRPr lang="en-US" altLang="zh-CN" sz="1000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    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先弱电调试，查看程序中重要变量是否正确，硬件系统保护功能是否正常工作，死区是否设置正确，确保中断运行时序无误后，开启母线电压，带电机运行，查看实际电机波形，对比分析。</a:t>
            </a:r>
            <a:endParaRPr lang="zh-CN" altLang="en-US" sz="1000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1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52360" y="4083685"/>
            <a:ext cx="15601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示波器实验波形查看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algn="ctr"/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对比分析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915035"/>
            <a:ext cx="3948430" cy="24466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796280" y="2931795"/>
            <a:ext cx="156019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双闭环控制程序框架</a:t>
            </a:r>
            <a:endParaRPr lang="zh-CN" altLang="en-US" sz="12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3579495"/>
            <a:ext cx="1297305" cy="97345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5723890" y="3618865"/>
            <a:ext cx="1431925" cy="92519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211955" y="3547745"/>
            <a:ext cx="3072765" cy="106743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工业电机系统及控制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2427605"/>
            <a:ext cx="2313305" cy="1894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内容占位符 2"/>
          <p:cNvSpPr>
            <a:spLocks noGrp="1"/>
          </p:cNvSpPr>
          <p:nvPr/>
        </p:nvSpPr>
        <p:spPr>
          <a:xfrm>
            <a:off x="3707765" y="2571750"/>
            <a:ext cx="3961765" cy="2221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HEIL半实物仿真及分布式小车驱动系统实践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000" dirty="0">
                <a:solidFill>
                  <a:schemeClr val="tx2"/>
                </a:solidFill>
              </a:rPr>
              <a:t>学习目标：熟悉</a:t>
            </a:r>
            <a:r>
              <a:rPr lang="zh-CN" altLang="en-US" sz="1000" dirty="0">
                <a:solidFill>
                  <a:schemeClr val="tx2"/>
                </a:solidFill>
                <a:latin typeface="+mj-lt"/>
                <a:cs typeface="+mj-lt"/>
              </a:rPr>
              <a:t>HEIL</a:t>
            </a:r>
            <a:r>
              <a:rPr lang="zh-CN" altLang="en-US" sz="1000" dirty="0">
                <a:solidFill>
                  <a:schemeClr val="tx2"/>
                </a:solidFill>
              </a:rPr>
              <a:t>半实物仿真系统各部分组成、功能及整个系统的搭建，了解系统各部分通讯及协调工作的原理，搭建分布式运动模型，通过四驱分布式综合系统模拟出来。</a:t>
            </a:r>
            <a:endParaRPr lang="zh-CN" altLang="en-US" sz="1000" dirty="0">
              <a:solidFill>
                <a:schemeClr val="tx2"/>
              </a:solidFill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</a:rPr>
              <a:t>第一步：演示系统整个运行流程，让学生对分布式驱动控制有整体的了解。</a:t>
            </a:r>
            <a:endParaRPr lang="zh-CN" altLang="en-US" sz="1000" dirty="0">
              <a:solidFill>
                <a:schemeClr val="tx2"/>
              </a:solidFill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</a:rPr>
              <a:t>第二步：学生按照演示的实验操作步骤，设计仿真模块的运动模型，调整转矩分配比例，编译控制程序，配置CarSim软件，进行硬件在环测试，实验过程中记录下实际车辆的运行数据，并实时查看实际车辆运动的轨迹，通过数据分析验证模型设计的准确性</a:t>
            </a:r>
            <a:endParaRPr lang="zh-CN" altLang="en-US" sz="1000" dirty="0">
              <a:solidFill>
                <a:schemeClr val="tx2"/>
              </a:solidFill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</a:rPr>
              <a:t>第三步：在基于</a:t>
            </a:r>
            <a:r>
              <a:rPr lang="en-US" altLang="zh-CN" sz="1000" dirty="0">
                <a:solidFill>
                  <a:schemeClr val="tx2"/>
                </a:solidFill>
              </a:rPr>
              <a:t>ROS</a:t>
            </a:r>
            <a:r>
              <a:rPr lang="zh-CN" altLang="en-US" sz="1000" dirty="0">
                <a:solidFill>
                  <a:schemeClr val="tx2"/>
                </a:solidFill>
              </a:rPr>
              <a:t>系统控制的分布式小车上，熟悉运用ROS系统，实现分布式小车地图构建、定位及按照规划的路径进行，在小车上实现差速运行。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en-US" altLang="zh-CN" sz="1000" b="0" dirty="0" smtClean="0"/>
          </a:p>
        </p:txBody>
      </p:sp>
      <p:pic>
        <p:nvPicPr>
          <p:cNvPr id="3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11145" y="843915"/>
            <a:ext cx="319659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5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78" y="885190"/>
            <a:ext cx="1806575" cy="1355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445" y="771525"/>
            <a:ext cx="1200785" cy="810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445" y="1623060"/>
            <a:ext cx="1200785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815" y="771525"/>
            <a:ext cx="1184275" cy="836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815" y="1651635"/>
            <a:ext cx="123317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26440" y="4371975"/>
            <a:ext cx="219837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200" b="1">
                <a:ea typeface="宋体" panose="02010600030101010101" pitchFamily="2" charset="-122"/>
              </a:rPr>
              <a:t>分布式半实物仿真系统构成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6280" y="2355850"/>
            <a:ext cx="2826385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/>
            <a:r>
              <a:rPr lang="zh-CN" sz="900" b="1">
                <a:solidFill>
                  <a:srgbClr val="7030A0"/>
                </a:solidFill>
                <a:sym typeface="+mn-ea"/>
              </a:rPr>
              <a:t>分布式小车构建地图、定位、路径规划、分布式运行</a:t>
            </a:r>
            <a:endParaRPr lang="zh-CN" altLang="en-US" sz="900" b="1">
              <a:solidFill>
                <a:srgbClr val="7030A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312,&quot;width&quot;:2361}"/>
</p:tagLst>
</file>

<file path=ppt/tags/tag2.xml><?xml version="1.0" encoding="utf-8"?>
<p:tagLst xmlns:p="http://schemas.openxmlformats.org/presentationml/2006/main">
  <p:tag name="KSO_WM_UNIT_PLACING_PICTURE_USER_VIEWPORT" val="{&quot;height&quot;:2836,&quot;width&quot;:3463}"/>
</p:tagLst>
</file>

<file path=ppt/tags/tag3.xml><?xml version="1.0" encoding="utf-8"?>
<p:tagLst xmlns:p="http://schemas.openxmlformats.org/presentationml/2006/main">
  <p:tag name="KSO_WM_UNIT_PLACING_PICTURE_USER_VIEWPORT" val="{&quot;height&quot;:2266,&quot;width&quot;:4927}"/>
</p:tagLst>
</file>

<file path=ppt/tags/tag4.xml><?xml version="1.0" encoding="utf-8"?>
<p:tagLst xmlns:p="http://schemas.openxmlformats.org/presentationml/2006/main">
  <p:tag name="KSO_WPP_MARK_KEY" val="7af34e06-5706-4cfe-a781-b1b895e749bd"/>
  <p:tag name="COMMONDATA" val="eyJoZGlkIjoiNDBjMjI3YjY3Y2ZkMzFiYzE3YWQ4MzgwYTgzMjhlMm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1821</Words>
  <Application>WPS 演示</Application>
  <PresentationFormat>全屏显示(16:9)</PresentationFormat>
  <Paragraphs>158</Paragraphs>
  <Slides>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Times New Roman</vt:lpstr>
      <vt:lpstr>黑体</vt:lpstr>
      <vt:lpstr>楷体</vt:lpstr>
      <vt:lpstr>仿宋</vt:lpstr>
      <vt:lpstr>Wingdings</vt:lpstr>
      <vt:lpstr>微软雅黑</vt:lpstr>
      <vt:lpstr>Arial Unicode MS</vt:lpstr>
      <vt:lpstr>Office Theme</vt:lpstr>
      <vt:lpstr>Visio.Drawing.15</vt:lpstr>
      <vt:lpstr>Visio.Drawing.15</vt:lpstr>
      <vt:lpstr>Visio.Drawing.15</vt:lpstr>
      <vt:lpstr>工业电机系统及控制</vt:lpstr>
      <vt:lpstr>工业电机系统及控制</vt:lpstr>
      <vt:lpstr>工业电机系统及控制</vt:lpstr>
      <vt:lpstr>工业电机系统及控制</vt:lpstr>
      <vt:lpstr>工业电机系统及控制</vt:lpstr>
      <vt:lpstr>工业电机系统及控制</vt:lpstr>
      <vt:lpstr>工业电机系统及控制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_暮痕</cp:lastModifiedBy>
  <cp:revision>567</cp:revision>
  <dcterms:created xsi:type="dcterms:W3CDTF">2006-08-16T00:00:00Z</dcterms:created>
  <dcterms:modified xsi:type="dcterms:W3CDTF">2023-03-10T11:32:00Z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9901478D19A047F0AC950C874C9B3E53</vt:lpwstr>
  </property>
  <property fmtid="{D5CDD505-2E9C-101B-9397-08002B2CF9AE}" pid="3" name="KSOProductBuildVer">
    <vt:lpwstr>2052-11.1.0.13703</vt:lpwstr>
  </property>
</Properties>
</file>